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55"/>
  </p:notesMasterIdLst>
  <p:sldIdLst>
    <p:sldId id="256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7" r:id="rId12"/>
    <p:sldId id="268" r:id="rId13"/>
    <p:sldId id="326" r:id="rId14"/>
    <p:sldId id="269" r:id="rId15"/>
    <p:sldId id="32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27" r:id="rId30"/>
    <p:sldId id="284" r:id="rId31"/>
    <p:sldId id="285" r:id="rId32"/>
    <p:sldId id="295" r:id="rId33"/>
    <p:sldId id="296" r:id="rId34"/>
    <p:sldId id="299" r:id="rId35"/>
    <p:sldId id="300" r:id="rId36"/>
    <p:sldId id="301" r:id="rId37"/>
    <p:sldId id="304" r:id="rId38"/>
    <p:sldId id="305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</p:sldIdLst>
  <p:sldSz cx="119983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3"/>
    <p:restoredTop sz="82703"/>
  </p:normalViewPr>
  <p:slideViewPr>
    <p:cSldViewPr snapToGrid="0" snapToObjects="1">
      <p:cViewPr varScale="1">
        <p:scale>
          <a:sx n="70" d="100"/>
          <a:sy n="70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C57F6-E982-F048-B268-ACE94B1EF0D1}" type="datetimeFigureOut">
              <a:rPr lang="en-US" smtClean="0"/>
              <a:t>8/17/19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1336675"/>
            <a:ext cx="5727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2962A-39C2-FA47-A872-0719767EE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2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1950: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 Turing publishes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"Computing Machinery and Intelligence”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1956: The word "Artificial Intelligence" first adopted by American Computer scientist John McCarthy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1966: first chatbot in 1966, which was named as ELIZA.</a:t>
            </a:r>
          </a:p>
          <a:p>
            <a:r>
              <a:rPr lang="en-US" dirty="0"/>
              <a:t>1980: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AI came back with "Expert System”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1997: IBM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DeepBlue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2006: Facebook, Google investments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2011: IBM's Watson won jeopardy, a quiz show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2014: Chatbot "Eugene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Goostman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won a competition in the infamous "Turing test.”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2018: Google has demonstrated an AI program "Duplex" which was a virtual assistant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2962A-39C2-FA47-A872-0719767EE0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1" strike="noStrike" spc="-1">
              <a:solidFill>
                <a:srgbClr val="04617B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1" strike="noStrike" spc="-1">
              <a:solidFill>
                <a:srgbClr val="04617B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1" strike="noStrike" spc="-1">
              <a:solidFill>
                <a:srgbClr val="04617B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1" strike="noStrike" spc="-1">
              <a:solidFill>
                <a:srgbClr val="04617B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1" strike="noStrike" spc="-1">
              <a:solidFill>
                <a:srgbClr val="04617B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6096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23240" y="182880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2324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6096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599040" y="4646880"/>
            <a:ext cx="348732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9040" y="301320"/>
            <a:ext cx="1079856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1" strike="noStrike" spc="-1">
              <a:solidFill>
                <a:srgbClr val="04617B"/>
              </a:solidFill>
              <a:latin typeface="Source Sans Pro Black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9904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48800" y="464688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endParaRPr lang="en-US" sz="6000" b="0" strike="noStrike" spc="-1">
              <a:solidFill>
                <a:srgbClr val="04617B"/>
              </a:solidFill>
              <a:latin typeface="Source Sans Pro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48800" y="1828800"/>
            <a:ext cx="52851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99040" y="4646880"/>
            <a:ext cx="10830960" cy="2573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563040" y="6887160"/>
            <a:ext cx="2795400" cy="521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400" b="0" strike="noStrike" spc="-1">
                <a:solidFill>
                  <a:srgbClr val="DBF5F9"/>
                </a:solidFill>
                <a:latin typeface="Source Sans Pro"/>
              </a:rPr>
              <a:t>&lt;date/time&gt;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66560" y="6887160"/>
            <a:ext cx="3803040" cy="5216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2400" b="0" strike="noStrike" spc="-1">
                <a:solidFill>
                  <a:srgbClr val="DBF5F9"/>
                </a:solidFill>
                <a:latin typeface="Source Sans Pro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566200" y="6887160"/>
            <a:ext cx="2795400" cy="5216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FBB2DB84-894B-4D2D-A618-4F4BA363DE24}" type="slidenum">
              <a:rPr lang="en-US" sz="2400" b="0" strike="noStrike" spc="-1">
                <a:solidFill>
                  <a:srgbClr val="DBF5F9"/>
                </a:solidFill>
                <a:latin typeface="Source Sans Pro"/>
              </a:rPr>
              <a:t>‹#›</a:t>
            </a:fld>
            <a:endParaRPr lang="en-US" sz="2400" b="0" strike="noStrike" spc="-1">
              <a:solidFill>
                <a:srgbClr val="DBF5F9"/>
              </a:solidFill>
              <a:latin typeface="Source Sans Pro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48640" y="301320"/>
            <a:ext cx="10798560" cy="445356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en-US" sz="8000" b="0" strike="noStrike" spc="-1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52960" y="5216400"/>
            <a:ext cx="10789920" cy="1550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23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DBF5F9"/>
                </a:solidFill>
                <a:latin typeface="Source Sans Pro"/>
              </a:rPr>
              <a:t>Click to edit the outline text format</a:t>
            </a:r>
          </a:p>
          <a:p>
            <a:pPr marL="864000" lvl="1" indent="-324000">
              <a:spcAft>
                <a:spcPts val="1123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lang="en-US" sz="2200" b="0" strike="noStrike" spc="-1">
                <a:solidFill>
                  <a:srgbClr val="DBF5F9"/>
                </a:solidFill>
                <a:latin typeface="Source Sans Pro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DBF5F9"/>
                </a:solidFill>
                <a:latin typeface="Source Sans Pro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DBF5F9"/>
                </a:solidFill>
                <a:latin typeface="Source Sans Pro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DBF5F9"/>
                </a:solidFill>
                <a:latin typeface="Source Sans Pro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DBF5F9"/>
                </a:solidFill>
                <a:latin typeface="Source Sans Pro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DBF5F9"/>
                </a:solidFill>
                <a:latin typeface="Source Sans Pro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99040" y="121320"/>
            <a:ext cx="10798560" cy="126216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99040" y="1920240"/>
            <a:ext cx="10739520" cy="4663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Source Sans Pro"/>
              </a:rPr>
              <a:t>Click to edit the outline text format</a:t>
            </a:r>
          </a:p>
          <a:p>
            <a:pPr marL="864000" lvl="1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Source Sans Pro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latin typeface="Source Sans Pro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Seventh Outline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99040" y="6887160"/>
            <a:ext cx="2795400" cy="521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400" b="0" strike="noStrike" spc="-1">
                <a:solidFill>
                  <a:srgbClr val="484848"/>
                </a:solidFill>
                <a:latin typeface="Source Sans Pro"/>
              </a:rPr>
              <a:t> 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102560" y="6887160"/>
            <a:ext cx="3803040" cy="5216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2400" b="0" strike="noStrike" spc="-1">
                <a:solidFill>
                  <a:srgbClr val="484848"/>
                </a:solidFill>
                <a:latin typeface="Source Sans Pro"/>
              </a:rPr>
              <a:t> 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02200" y="6887160"/>
            <a:ext cx="2795400" cy="5216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8F9DD133-E5AD-4A10-BB05-FB8D4CB21BB5}" type="slidenum">
              <a:rPr lang="en-US" sz="2400" b="0" strike="noStrike" spc="-1">
                <a:solidFill>
                  <a:srgbClr val="484848"/>
                </a:solidFill>
                <a:latin typeface="Source Sans Pro"/>
              </a:rPr>
              <a:t>‹#›</a:t>
            </a:fld>
            <a:endParaRPr lang="en-US" sz="2400" b="0" strike="noStrike" spc="-1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99040" y="301320"/>
            <a:ext cx="10798560" cy="126216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US" sz="6000" b="0" strike="noStrike" spc="-1">
                <a:solidFill>
                  <a:srgbClr val="04617B"/>
                </a:solidFill>
                <a:latin typeface="Source Sans Pro Light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99040" y="1828800"/>
            <a:ext cx="10830960" cy="5394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2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Source Sans Pro"/>
              </a:rPr>
              <a:t>Click to edit the outline text format</a:t>
            </a:r>
          </a:p>
          <a:p>
            <a:pPr marL="864000" lvl="1" indent="-324000">
              <a:spcAft>
                <a:spcPts val="1123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Source Sans Pro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latin typeface="Source Sans Pro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Source Sans Pro"/>
              </a:rPr>
              <a:t>Seventh Outline Level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599040" y="6827760"/>
            <a:ext cx="2795400" cy="521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400" b="0" strike="noStrike" spc="-1">
                <a:solidFill>
                  <a:srgbClr val="484848"/>
                </a:solidFill>
                <a:latin typeface="Source Sans Pro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102560" y="6827760"/>
            <a:ext cx="3803040" cy="5216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2400" b="0" strike="noStrike" spc="-1">
                <a:solidFill>
                  <a:srgbClr val="484848"/>
                </a:solidFill>
                <a:latin typeface="Source Sans Pro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9188640" y="6827760"/>
            <a:ext cx="2253600" cy="5216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13BC78D1-4FF9-4158-8325-48FFD9A8AAD0}" type="slidenum">
              <a:rPr lang="en-US" sz="2400" b="0" strike="noStrike" spc="-1">
                <a:solidFill>
                  <a:srgbClr val="484848"/>
                </a:solidFill>
                <a:latin typeface="Source Sans Pro"/>
              </a:rPr>
              <a:t>‹#›</a:t>
            </a:fld>
            <a:endParaRPr lang="en-US" sz="2400" b="0" strike="noStrike" spc="-1">
              <a:solidFill>
                <a:srgbClr val="484848"/>
              </a:solidFill>
              <a:latin typeface="Source Sans Pro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historyofai.com/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LuMa921/deep-learning-the-past-present-and-future-of-artificial-intelligence?ref=https://www.analyticsindiamag.com/popular-presentations-on-artificial-intelligence-and-machine-learning/" TargetMode="External"/><Relationship Id="rId3" Type="http://schemas.openxmlformats.org/officeDocument/2006/relationships/hyperlink" Target="https://medium.freecodecamp.org/an-intuitive-guide-to-convolutional-neural-networks-260c2de0a050" TargetMode="External"/><Relationship Id="rId7" Type="http://schemas.openxmlformats.org/officeDocument/2006/relationships/hyperlink" Target="https://www.slideshare.net/hirsch30/tedx-manchester-ai-the-future-of-work-72337997?ref=https://www.analyticsindiamag.com/popular-presentations-on-artificial-intelligence-and-machine-learni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capterra.com/machine-learning-software/" TargetMode="External"/><Relationship Id="rId11" Type="http://schemas.openxmlformats.org/officeDocument/2006/relationships/hyperlink" Target="https://www.forbes.com/sites/louiscolumbus/2018/02/18/roundup-of-machine-learning-forecasts-and-market-estimates-2018/#7e307d2d2225" TargetMode="External"/><Relationship Id="rId5" Type="http://schemas.openxmlformats.org/officeDocument/2006/relationships/hyperlink" Target="https://readwrite.com/2018/07/19/5-forecasts-about-the-future-of-machine-learning/" TargetMode="External"/><Relationship Id="rId10" Type="http://schemas.openxmlformats.org/officeDocument/2006/relationships/hyperlink" Target="https://www.forbes.com/sites/louiscolumbus/2018/01/12/10-charts-that-will-change-your-perspective-on-artificial-intelligences-growth/#110011844758" TargetMode="External"/><Relationship Id="rId4" Type="http://schemas.openxmlformats.org/officeDocument/2006/relationships/hyperlink" Target="https://machinelearningmastery.com/supervised-and-unsupervised-machine-learning-algorithms/" TargetMode="External"/><Relationship Id="rId9" Type="http://schemas.openxmlformats.org/officeDocument/2006/relationships/hyperlink" Target="https://medium.com/bursa-i-o/derin-&#246;&#287;renme-ve-makine-&#246;&#287;renimi-farklar&#305;-84c63bbc6bfb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8640" y="301320"/>
            <a:ext cx="10798560" cy="4453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8000" b="0" strike="noStrike" spc="-1" dirty="0">
                <a:solidFill>
                  <a:srgbClr val="04617B"/>
                </a:solidFill>
                <a:latin typeface="Source Sans Pro Light"/>
              </a:rPr>
              <a:t>Artificial Intelligence </a:t>
            </a:r>
          </a:p>
          <a:p>
            <a:r>
              <a:rPr lang="en-US" sz="8000" b="0" strike="noStrike" spc="-1" dirty="0">
                <a:solidFill>
                  <a:srgbClr val="04617B"/>
                </a:solidFill>
                <a:latin typeface="Source Sans Pro Light"/>
              </a:rPr>
              <a:t>Machine Learning</a:t>
            </a:r>
            <a:br>
              <a:rPr dirty="0"/>
            </a:br>
            <a:r>
              <a:rPr lang="en-US" sz="8000" b="0" strike="noStrike" spc="-1" dirty="0">
                <a:solidFill>
                  <a:srgbClr val="04617B"/>
                </a:solidFill>
                <a:latin typeface="Source Sans Pro Light"/>
              </a:rPr>
              <a:t>Deep Learning</a:t>
            </a:r>
          </a:p>
        </p:txBody>
      </p:sp>
      <p:sp>
        <p:nvSpPr>
          <p:cNvPr id="124" name="TextShape 2"/>
          <p:cNvSpPr txBox="1"/>
          <p:nvPr/>
        </p:nvSpPr>
        <p:spPr>
          <a:xfrm>
            <a:off x="552960" y="5216400"/>
            <a:ext cx="10789920" cy="1719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3600" b="1" strike="noStrike" spc="-1" dirty="0" err="1">
                <a:solidFill>
                  <a:srgbClr val="DBF5F9"/>
                </a:solidFill>
                <a:latin typeface="Source Sans Pro"/>
              </a:rPr>
              <a:t>Yapay</a:t>
            </a:r>
            <a:r>
              <a:rPr lang="en-US" sz="3600" b="1" strike="noStrike" spc="-1" dirty="0">
                <a:solidFill>
                  <a:srgbClr val="DBF5F9"/>
                </a:solidFill>
                <a:latin typeface="Source Sans Pro"/>
              </a:rPr>
              <a:t> </a:t>
            </a:r>
            <a:r>
              <a:rPr lang="en-US" sz="3600" b="1" strike="noStrike" spc="-1" dirty="0" err="1">
                <a:solidFill>
                  <a:srgbClr val="DBF5F9"/>
                </a:solidFill>
                <a:latin typeface="Source Sans Pro"/>
              </a:rPr>
              <a:t>Zeka</a:t>
            </a:r>
            <a:r>
              <a:rPr lang="en-US" sz="3600" b="1" strike="noStrike" spc="-1" dirty="0">
                <a:solidFill>
                  <a:srgbClr val="DBF5F9"/>
                </a:solidFill>
                <a:latin typeface="Source Sans Pro"/>
              </a:rPr>
              <a:t> </a:t>
            </a:r>
            <a:r>
              <a:rPr lang="en-US" sz="3600" b="1" strike="noStrike" spc="-1" dirty="0" err="1">
                <a:solidFill>
                  <a:srgbClr val="DBF5F9"/>
                </a:solidFill>
                <a:latin typeface="Source Sans Pro"/>
              </a:rPr>
              <a:t>Yaz</a:t>
            </a:r>
            <a:r>
              <a:rPr lang="en-US" sz="3600" b="1" strike="noStrike" spc="-1" dirty="0">
                <a:solidFill>
                  <a:srgbClr val="DBF5F9"/>
                </a:solidFill>
                <a:latin typeface="Source Sans Pro"/>
              </a:rPr>
              <a:t> </a:t>
            </a:r>
            <a:r>
              <a:rPr lang="en-US" sz="3600" b="1" strike="noStrike" spc="-1" dirty="0" err="1">
                <a:solidFill>
                  <a:srgbClr val="DBF5F9"/>
                </a:solidFill>
                <a:latin typeface="Source Sans Pro"/>
              </a:rPr>
              <a:t>Atölyesi</a:t>
            </a:r>
            <a:endParaRPr lang="en-US" sz="3600" b="1" strike="noStrike" spc="-1" dirty="0">
              <a:solidFill>
                <a:srgbClr val="DBF5F9"/>
              </a:solidFill>
              <a:latin typeface="Source Sans Pro"/>
            </a:endParaRPr>
          </a:p>
          <a:p>
            <a:pPr algn="ctr"/>
            <a:r>
              <a:rPr lang="en-US" sz="3600" b="1" strike="noStrike" spc="-1" dirty="0" err="1">
                <a:solidFill>
                  <a:srgbClr val="DBF5F9"/>
                </a:solidFill>
                <a:latin typeface="Source Sans Pro"/>
              </a:rPr>
              <a:t>Batuhan</a:t>
            </a:r>
            <a:r>
              <a:rPr lang="en-US" sz="3600" b="1" strike="noStrike" spc="-1" dirty="0">
                <a:solidFill>
                  <a:srgbClr val="DBF5F9"/>
                </a:solidFill>
                <a:latin typeface="Source Sans Pro"/>
              </a:rPr>
              <a:t> </a:t>
            </a:r>
            <a:r>
              <a:rPr lang="en-US" sz="3600" b="1" strike="noStrike" spc="-1" dirty="0" err="1">
                <a:solidFill>
                  <a:srgbClr val="DBF5F9"/>
                </a:solidFill>
                <a:latin typeface="Source Sans Pro"/>
              </a:rPr>
              <a:t>Düzgün</a:t>
            </a:r>
            <a:endParaRPr lang="en-US" sz="3600" b="1" spc="-1" dirty="0">
              <a:solidFill>
                <a:srgbClr val="DBF5F9"/>
              </a:solidFill>
              <a:latin typeface="Source Sans Pro"/>
            </a:endParaRPr>
          </a:p>
          <a:p>
            <a:pPr algn="ctr"/>
            <a:r>
              <a:rPr lang="en-US" sz="3600" b="1" strike="noStrike" spc="-1" dirty="0">
                <a:solidFill>
                  <a:srgbClr val="DBF5F9"/>
                </a:solidFill>
                <a:latin typeface="Source Sans Pro"/>
              </a:rPr>
              <a:t>2018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sp>
        <p:nvSpPr>
          <p:cNvPr id="158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Source Sans Pro"/>
              </a:rPr>
              <a:t>Google</a:t>
            </a: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3"/>
          <a:stretch/>
        </p:blipFill>
        <p:spPr>
          <a:xfrm>
            <a:off x="34200" y="1554480"/>
            <a:ext cx="11853000" cy="585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68F6-89F1-B14D-82C2-B9C107BE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FFFFF"/>
                </a:solidFill>
                <a:latin typeface=""/>
                <a:ea typeface=""/>
              </a:rPr>
              <a:t>The History of 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0DBCA-A3C7-5448-889A-53982B74D5F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en-US" dirty="0"/>
              <a:t>Maturation of Artificial Intelligence (1943-1952)</a:t>
            </a:r>
          </a:p>
          <a:p>
            <a:r>
              <a:rPr lang="en-US" dirty="0"/>
              <a:t>The birth of Artificial Intelligence (1952-1956)</a:t>
            </a:r>
          </a:p>
          <a:p>
            <a:r>
              <a:rPr lang="en-US" dirty="0"/>
              <a:t>The golden years-Early enthusiasm (1956-1974)</a:t>
            </a:r>
          </a:p>
          <a:p>
            <a:r>
              <a:rPr lang="en-US" dirty="0"/>
              <a:t>The first AI winter (1974-1980)</a:t>
            </a:r>
          </a:p>
          <a:p>
            <a:r>
              <a:rPr lang="en-US" dirty="0"/>
              <a:t>A boom of AI (1980-1987)</a:t>
            </a:r>
          </a:p>
          <a:p>
            <a:r>
              <a:rPr lang="en-US" dirty="0"/>
              <a:t>The second AI winter (1987-1993)</a:t>
            </a:r>
          </a:p>
          <a:p>
            <a:r>
              <a:rPr lang="en-US" dirty="0"/>
              <a:t>The emergence of intelligent agents (1993-2011)</a:t>
            </a:r>
          </a:p>
          <a:p>
            <a:r>
              <a:rPr lang="en-US" dirty="0"/>
              <a:t>Deep learning, big data and artificial general intelligence (2011-present)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30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 dirty="0">
                <a:solidFill>
                  <a:srgbClr val="FFFFFF"/>
                </a:solidFill>
                <a:latin typeface=""/>
                <a:ea typeface=""/>
              </a:rPr>
              <a:t>The History of AI</a:t>
            </a:r>
            <a:endParaRPr lang="en-US" sz="6000" b="0" strike="noStrike" spc="-1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3"/>
          <a:stretch/>
        </p:blipFill>
        <p:spPr>
          <a:xfrm>
            <a:off x="34200" y="1528920"/>
            <a:ext cx="11964600" cy="603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200F-CD99-3D41-91D5-70417E96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FFFFFF"/>
                </a:solidFill>
                <a:latin typeface=""/>
                <a:ea typeface=""/>
              </a:rPr>
              <a:t>The History of AI</a:t>
            </a:r>
            <a:endParaRPr lang="en-US" spc="-1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92CAD-5D68-E646-9969-0303A85507E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https://ahistoryofai.com/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Machine Learning?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68" name="Picture 167"/>
          <p:cNvPicPr/>
          <p:nvPr/>
        </p:nvPicPr>
        <p:blipFill>
          <a:blip r:embed="rId3"/>
          <a:stretch/>
        </p:blipFill>
        <p:spPr>
          <a:xfrm>
            <a:off x="94129" y="1559859"/>
            <a:ext cx="11793071" cy="590325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Machine Learning?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72" name="Picture 171"/>
          <p:cNvPicPr/>
          <p:nvPr/>
        </p:nvPicPr>
        <p:blipFill>
          <a:blip r:embed="rId3"/>
          <a:stretch/>
        </p:blipFill>
        <p:spPr>
          <a:xfrm>
            <a:off x="94129" y="1586753"/>
            <a:ext cx="11806518" cy="591132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Machine Learning?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3"/>
          <a:stretch/>
        </p:blipFill>
        <p:spPr>
          <a:xfrm>
            <a:off x="182880" y="1944360"/>
            <a:ext cx="11704320" cy="463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Machine Learning?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3"/>
          <a:stretch/>
        </p:blipFill>
        <p:spPr>
          <a:xfrm>
            <a:off x="1855080" y="2088720"/>
            <a:ext cx="8020440" cy="473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Ockham’s Razor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</p:txBody>
      </p:sp>
      <p:sp>
        <p:nvSpPr>
          <p:cNvPr id="181" name="TextShape 3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latin typeface="Source Sans Pro"/>
              </a:rPr>
              <a:t>“maximize a combination of consistency and simplicity”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Learning Approaches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365760" y="1615320"/>
            <a:ext cx="11176920" cy="182628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345960" y="3520800"/>
            <a:ext cx="11266920" cy="198792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5"/>
          <a:stretch/>
        </p:blipFill>
        <p:spPr>
          <a:xfrm>
            <a:off x="345960" y="5585760"/>
            <a:ext cx="11266920" cy="19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Learning?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4000" b="1" strike="noStrike" spc="-1" dirty="0">
              <a:latin typeface=""/>
              <a:ea typeface=""/>
            </a:endParaRPr>
          </a:p>
          <a:p>
            <a:r>
              <a:rPr lang="en-US" sz="4000" b="0" strike="noStrike" spc="-1" dirty="0">
                <a:latin typeface="Arial"/>
              </a:rPr>
              <a:t>“Learning is any </a:t>
            </a:r>
            <a:r>
              <a:rPr lang="en-US" sz="4000" b="0" strike="noStrike" spc="-1" dirty="0">
                <a:solidFill>
                  <a:srgbClr val="CE181E"/>
                </a:solidFill>
                <a:latin typeface="Arial"/>
              </a:rPr>
              <a:t>process</a:t>
            </a:r>
            <a:r>
              <a:rPr lang="en-US" sz="4000" b="0" strike="noStrike" spc="-1" dirty="0">
                <a:latin typeface="Arial"/>
              </a:rPr>
              <a:t> by which a system improves </a:t>
            </a:r>
            <a:r>
              <a:rPr lang="en-US" sz="4000" b="0" strike="noStrike" spc="-1" dirty="0">
                <a:solidFill>
                  <a:srgbClr val="CE181E"/>
                </a:solidFill>
                <a:latin typeface="Arial"/>
              </a:rPr>
              <a:t>performance</a:t>
            </a:r>
            <a:r>
              <a:rPr lang="en-US" sz="4000" b="0" strike="noStrike" spc="-1" dirty="0">
                <a:latin typeface="Arial"/>
              </a:rPr>
              <a:t> from </a:t>
            </a:r>
            <a:r>
              <a:rPr lang="en-US" sz="4000" b="0" strike="noStrike" spc="-1" dirty="0">
                <a:solidFill>
                  <a:srgbClr val="CE181E"/>
                </a:solidFill>
                <a:latin typeface="Arial"/>
              </a:rPr>
              <a:t>experience</a:t>
            </a:r>
            <a:r>
              <a:rPr lang="en-US" sz="4000" b="0" strike="noStrike" spc="-1" dirty="0">
                <a:latin typeface="Arial"/>
              </a:rPr>
              <a:t>.”</a:t>
            </a:r>
            <a:endParaRPr lang="en-US" sz="4000" b="1" strike="noStrike" spc="-1" dirty="0">
              <a:latin typeface=""/>
              <a:ea typeface=""/>
            </a:endParaRPr>
          </a:p>
          <a:p>
            <a:r>
              <a:rPr lang="en-US" sz="4000" b="0" strike="noStrike" spc="-1" dirty="0">
                <a:latin typeface="Arial"/>
              </a:rPr>
              <a:t>–Herbert Simon</a:t>
            </a:r>
            <a:endParaRPr lang="en-US" sz="4000" b="1" strike="noStrike" spc="-1" dirty="0">
              <a:latin typeface=""/>
              <a:ea typeface="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Learning Approaches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3"/>
          <a:stretch/>
        </p:blipFill>
        <p:spPr>
          <a:xfrm>
            <a:off x="1" y="1524001"/>
            <a:ext cx="11998324" cy="603567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Supervised Learning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89" name="Picture 188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3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Supervised Learning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3"/>
          <a:stretch/>
        </p:blipFill>
        <p:spPr>
          <a:xfrm>
            <a:off x="91440" y="1684800"/>
            <a:ext cx="11795760" cy="535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Unsupervised Learning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91440" y="1610640"/>
            <a:ext cx="11795760" cy="57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Reinforcement Learning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2113200" y="2422800"/>
            <a:ext cx="7853760" cy="370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Problem Types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70200" y="1554480"/>
            <a:ext cx="11817000" cy="578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Model Training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199" name="Picture 198"/>
          <p:cNvPicPr/>
          <p:nvPr/>
        </p:nvPicPr>
        <p:blipFill>
          <a:blip r:embed="rId3"/>
          <a:stretch/>
        </p:blipFill>
        <p:spPr>
          <a:xfrm>
            <a:off x="47520" y="1554480"/>
            <a:ext cx="11839680" cy="597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Model Training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9F02-A6B3-EA47-A884-EBDEBAD3A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0" y="1493520"/>
            <a:ext cx="10798560" cy="60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68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Underfitting/Overfitting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85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Underfitting/Overfitting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pic>
        <p:nvPicPr>
          <p:cNvPr id="203" name="Picture 202"/>
          <p:cNvPicPr/>
          <p:nvPr/>
        </p:nvPicPr>
        <p:blipFill>
          <a:blip r:embed="rId3"/>
          <a:stretch/>
        </p:blipFill>
        <p:spPr>
          <a:xfrm>
            <a:off x="365760" y="1645920"/>
            <a:ext cx="11247120" cy="530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Learning?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599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Source Sans Pro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3"/>
          <a:stretch/>
        </p:blipFill>
        <p:spPr>
          <a:xfrm>
            <a:off x="548640" y="1554480"/>
            <a:ext cx="10881360" cy="548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Deep Learning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234" name="Picture 233"/>
          <p:cNvPicPr/>
          <p:nvPr/>
        </p:nvPicPr>
        <p:blipFill>
          <a:blip r:embed="rId3"/>
          <a:stretch/>
        </p:blipFill>
        <p:spPr>
          <a:xfrm>
            <a:off x="0" y="1530720"/>
            <a:ext cx="11998800" cy="60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No More Feature Engineering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239" name="Picture 238"/>
          <p:cNvPicPr/>
          <p:nvPr/>
        </p:nvPicPr>
        <p:blipFill>
          <a:blip r:embed="rId3"/>
          <a:stretch/>
        </p:blipFill>
        <p:spPr>
          <a:xfrm>
            <a:off x="91440" y="1561680"/>
            <a:ext cx="11749320" cy="321732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4"/>
          <a:stretch/>
        </p:blipFill>
        <p:spPr>
          <a:xfrm>
            <a:off x="360" y="4389120"/>
            <a:ext cx="11998440" cy="313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Deep Learning - Architecture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3888000" lvl="8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latin typeface="Source Sans Pro"/>
              </a:rPr>
              <a:t>In 1958, David Hubble and Torsten Wiesel worked on the visual cortex of cats.</a:t>
            </a:r>
          </a:p>
          <a:p>
            <a:pPr marL="3888000" lvl="8" indent="-216000">
              <a:spcAft>
                <a:spcPts val="283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3400" b="0" strike="noStrike" spc="-1">
                <a:latin typeface="Source Sans Pro"/>
              </a:rPr>
              <a:t>They realized that some groups of cells are activated when they detect an edge oriented with a certain angle.</a:t>
            </a:r>
          </a:p>
        </p:txBody>
      </p:sp>
      <p:pic>
        <p:nvPicPr>
          <p:cNvPr id="254" name="Picture 253"/>
          <p:cNvPicPr/>
          <p:nvPr/>
        </p:nvPicPr>
        <p:blipFill>
          <a:blip r:embed="rId3"/>
          <a:stretch/>
        </p:blipFill>
        <p:spPr>
          <a:xfrm>
            <a:off x="1047600" y="2031480"/>
            <a:ext cx="2884320" cy="195300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4"/>
          <a:stretch/>
        </p:blipFill>
        <p:spPr>
          <a:xfrm>
            <a:off x="0" y="1645920"/>
            <a:ext cx="11998440" cy="582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Deep Learning - Architecture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260" name="Picture 259"/>
          <p:cNvPicPr/>
          <p:nvPr/>
        </p:nvPicPr>
        <p:blipFill>
          <a:blip r:embed="rId3"/>
          <a:stretch/>
        </p:blipFill>
        <p:spPr>
          <a:xfrm>
            <a:off x="0" y="1645920"/>
            <a:ext cx="11998440" cy="59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Deep Learning - Architecture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-13680" y="1518480"/>
            <a:ext cx="11998440" cy="604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What changed?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282" name="Picture 281"/>
          <p:cNvPicPr/>
          <p:nvPr/>
        </p:nvPicPr>
        <p:blipFill>
          <a:blip r:embed="rId3"/>
          <a:stretch/>
        </p:blipFill>
        <p:spPr>
          <a:xfrm>
            <a:off x="261000" y="1696320"/>
            <a:ext cx="11571120" cy="578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Big Players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91440" y="1554480"/>
            <a:ext cx="1181772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25" name="Picture 324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32" name="Picture 331"/>
          <p:cNvPicPr/>
          <p:nvPr/>
        </p:nvPicPr>
        <p:blipFill>
          <a:blip r:embed="rId3"/>
          <a:stretch/>
        </p:blipFill>
        <p:spPr>
          <a:xfrm>
            <a:off x="91440" y="1559520"/>
            <a:ext cx="11795760" cy="596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39" name="Picture 338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pic>
        <p:nvPicPr>
          <p:cNvPr id="131" name="Picture 130"/>
          <p:cNvPicPr/>
          <p:nvPr/>
        </p:nvPicPr>
        <p:blipFill>
          <a:blip r:embed="rId3"/>
          <a:stretch/>
        </p:blipFill>
        <p:spPr>
          <a:xfrm>
            <a:off x="34200" y="1645920"/>
            <a:ext cx="11964600" cy="588708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spcAft>
                <a:spcPts val="1409"/>
              </a:spcAft>
              <a:buClr>
                <a:srgbClr val="04617B"/>
              </a:buClr>
              <a:buSzPct val="45000"/>
            </a:pPr>
            <a:endParaRPr lang="en-US" sz="3200" b="0" strike="noStrike" spc="-1" dirty="0"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46" name="Picture 345"/>
          <p:cNvPicPr/>
          <p:nvPr/>
        </p:nvPicPr>
        <p:blipFill>
          <a:blip r:embed="rId3"/>
          <a:stretch/>
        </p:blipFill>
        <p:spPr>
          <a:xfrm>
            <a:off x="91440" y="1554480"/>
            <a:ext cx="1185732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53" name="Picture 352"/>
          <p:cNvPicPr/>
          <p:nvPr/>
        </p:nvPicPr>
        <p:blipFill>
          <a:blip r:embed="rId3"/>
          <a:stretch/>
        </p:blipFill>
        <p:spPr>
          <a:xfrm>
            <a:off x="91440" y="1554480"/>
            <a:ext cx="1182132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60" name="Picture 359"/>
          <p:cNvPicPr/>
          <p:nvPr/>
        </p:nvPicPr>
        <p:blipFill>
          <a:blip r:embed="rId3"/>
          <a:stretch/>
        </p:blipFill>
        <p:spPr>
          <a:xfrm>
            <a:off x="91440" y="1554480"/>
            <a:ext cx="1185732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67" name="Picture 366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7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74" name="Picture 373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81" name="Picture 380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88" name="Picture 387"/>
          <p:cNvPicPr/>
          <p:nvPr/>
        </p:nvPicPr>
        <p:blipFill>
          <a:blip r:embed="rId3"/>
          <a:stretch/>
        </p:blipFill>
        <p:spPr>
          <a:xfrm>
            <a:off x="71640" y="1554480"/>
            <a:ext cx="118155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395" name="Picture 394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02" name="Picture 401"/>
          <p:cNvPicPr/>
          <p:nvPr/>
        </p:nvPicPr>
        <p:blipFill>
          <a:blip r:embed="rId3"/>
          <a:stretch/>
        </p:blipFill>
        <p:spPr>
          <a:xfrm>
            <a:off x="91440" y="1554480"/>
            <a:ext cx="1179576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The Machines are Coming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TextShape 5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TextShape 6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pic>
        <p:nvPicPr>
          <p:cNvPr id="409" name="Picture 408"/>
          <p:cNvPicPr/>
          <p:nvPr/>
        </p:nvPicPr>
        <p:blipFill>
          <a:blip r:embed="rId3"/>
          <a:stretch/>
        </p:blipFill>
        <p:spPr>
          <a:xfrm>
            <a:off x="182880" y="1554480"/>
            <a:ext cx="11657880" cy="594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spcAft>
                <a:spcPts val="1409"/>
              </a:spcAft>
              <a:buClr>
                <a:srgbClr val="04617B"/>
              </a:buClr>
              <a:buSzPct val="45000"/>
            </a:pPr>
            <a:endParaRPr lang="en-US" sz="3200" b="0" strike="noStrike" spc="-1" dirty="0">
              <a:latin typeface="Source Sans Pro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3"/>
          <a:stretch/>
        </p:blipFill>
        <p:spPr>
          <a:xfrm>
            <a:off x="914400" y="1546412"/>
            <a:ext cx="10149840" cy="595130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"/>
                <a:ea typeface=""/>
              </a:rPr>
              <a:t>References</a:t>
            </a:r>
            <a:endParaRPr lang="en-US" sz="6000" b="0" strike="noStrike" spc="-1">
              <a:solidFill>
                <a:srgbClr val="FFFFFF"/>
              </a:solidFill>
              <a:latin typeface="Source Sans Pro Light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TextShape 3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TextShape 4"/>
          <p:cNvSpPr txBox="1"/>
          <p:nvPr/>
        </p:nvSpPr>
        <p:spPr>
          <a:xfrm>
            <a:off x="671040" y="1920240"/>
            <a:ext cx="1073952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TextShape 5"/>
          <p:cNvSpPr txBox="1"/>
          <p:nvPr/>
        </p:nvSpPr>
        <p:spPr>
          <a:xfrm>
            <a:off x="690480" y="1501919"/>
            <a:ext cx="10739520" cy="57729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3"/>
              </a:rPr>
              <a:t>https://medium.freecodecamp.org/an-intuitive-guide-to-convolutional-neural-networks-260c2de0a050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4"/>
              </a:rPr>
              <a:t>https://machinelearningmastery.com/supervised-and-unsupervised-machine-learning-algorithms/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5"/>
              </a:rPr>
              <a:t>https://readwrite.com/2018/07/19/5-forecasts-about-the-future-of-machine-learning/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6"/>
              </a:rPr>
              <a:t>https://www.capterra.com/machine-learning-software/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7"/>
              </a:rPr>
              <a:t>https://www.slideshare.net/hirsch30/tedx-manchester-ai-the-future-of-work-72337997?ref=https://www.analyticsindiamag.com/popular-presentations-on-artificial-intelligence-and-machine-learning/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8"/>
              </a:rPr>
              <a:t>https://www.slideshare.net/LuMa921/deep-learning-the-past-present-and-future-of-artificial-intelligence?ref=https://www.analyticsindiamag.com/popular-presentations-on-artificial-intelligence-and-machine-learning/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9"/>
              </a:rPr>
              <a:t>https://medium.com/bursa-i-o/derin-%C3%B6%C4%9Frenme-ve-makine-%C3%B6%C4%9Frenimi-farklar%C4%B1-84c63bbc6bfb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10"/>
              </a:rPr>
              <a:t>https://www.forbes.com/sites/louiscolumbus/2018/01/12/10-charts-that-will-change-your-perspective-on-artificial-intelligences-growth/#110011844758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Source Sans Pro"/>
                <a:hlinkClick r:id="rId11"/>
              </a:rPr>
              <a:t>https://www.forbes.com/sites/louiscolumbus/2018/02/18/roundup-of-machine-learning-forecasts-and-market-estimates-2018/#7e307d2d2225</a:t>
            </a:r>
            <a:endParaRPr lang="en-US" sz="1800" b="0" strike="noStrike" spc="-1" dirty="0">
              <a:latin typeface="Source Sans Pro"/>
            </a:endParaRPr>
          </a:p>
          <a:p>
            <a:pPr marL="432000" indent="-324000">
              <a:spcAft>
                <a:spcPts val="1409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365760" y="301320"/>
            <a:ext cx="11247120" cy="6648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b="1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lang="en-US" sz="4000" b="1" strike="noStrike" spc="-1" dirty="0">
                <a:solidFill>
                  <a:srgbClr val="04617B"/>
                </a:solidFill>
                <a:latin typeface="Source Sans Pro Black"/>
              </a:rPr>
              <a:t>  </a:t>
            </a:r>
            <a:r>
              <a:rPr lang="en-US" sz="4000" b="1" strike="noStrike" spc="-1" dirty="0" err="1">
                <a:solidFill>
                  <a:srgbClr val="000000"/>
                </a:solidFill>
                <a:latin typeface="Source Sans Pro Black"/>
              </a:rPr>
              <a:t>github.com</a:t>
            </a:r>
            <a:r>
              <a:rPr lang="en-US" sz="4000" b="1" strike="noStrike" spc="-1" dirty="0">
                <a:solidFill>
                  <a:srgbClr val="000000"/>
                </a:solidFill>
                <a:latin typeface="Source Sans Pro Black"/>
              </a:rPr>
              <a:t>/</a:t>
            </a:r>
            <a:r>
              <a:rPr lang="en-US" sz="4000" b="1" strike="noStrike" spc="-1" dirty="0" err="1">
                <a:solidFill>
                  <a:srgbClr val="000000"/>
                </a:solidFill>
                <a:latin typeface="Source Sans Pro Black"/>
              </a:rPr>
              <a:t>batux</a:t>
            </a:r>
            <a:endParaRPr lang="en-US" sz="4000" b="1" strike="noStrike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lang="en-US" sz="4000" b="1" strike="noStrike" spc="-1" dirty="0">
                <a:solidFill>
                  <a:srgbClr val="04617B"/>
                </a:solidFill>
                <a:latin typeface="Source Sans Pro Black"/>
              </a:rPr>
              <a:t>										</a:t>
            </a:r>
          </a:p>
          <a:p>
            <a:pPr algn="ctr"/>
            <a:endParaRPr lang="en-US" sz="4000" b="1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lang="en-US" sz="4000" b="1" strike="noStrike" spc="-1" dirty="0" err="1">
                <a:solidFill>
                  <a:srgbClr val="000000"/>
                </a:solidFill>
                <a:latin typeface="Source Sans Pro Black"/>
              </a:rPr>
              <a:t>batuhanduzgun</a:t>
            </a:r>
            <a:endParaRPr lang="en-US" sz="4000" b="1" strike="noStrike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endParaRPr lang="en-US" sz="4000" b="1" strike="noStrike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endParaRPr lang="en-US" sz="4000" b="1" strike="noStrike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lang="en-US" sz="4000" b="1" strike="noStrike" spc="-1" dirty="0">
                <a:solidFill>
                  <a:srgbClr val="04617B"/>
                </a:solidFill>
                <a:latin typeface="Source Sans Pro Black"/>
              </a:rPr>
              <a:t>Thank you!</a:t>
            </a:r>
          </a:p>
          <a:p>
            <a:pPr algn="ctr"/>
            <a:endParaRPr lang="en-US" sz="4000" b="1" strike="noStrike" spc="-1" dirty="0">
              <a:solidFill>
                <a:srgbClr val="04617B"/>
              </a:solidFill>
              <a:latin typeface="Source Sans Pro Black"/>
            </a:endParaRPr>
          </a:p>
          <a:p>
            <a:pPr algn="ctr"/>
            <a:r>
              <a:rPr lang="en-US" sz="4000" b="1" strike="noStrike" spc="-1" dirty="0">
                <a:solidFill>
                  <a:srgbClr val="04617B"/>
                </a:solidFill>
                <a:latin typeface="Source Sans Pro Black"/>
              </a:rPr>
              <a:t> Questions?</a:t>
            </a:r>
          </a:p>
        </p:txBody>
      </p:sp>
      <p:pic>
        <p:nvPicPr>
          <p:cNvPr id="416" name="Picture 415"/>
          <p:cNvPicPr/>
          <p:nvPr/>
        </p:nvPicPr>
        <p:blipFill>
          <a:blip r:embed="rId2"/>
          <a:stretch/>
        </p:blipFill>
        <p:spPr>
          <a:xfrm>
            <a:off x="3013920" y="1314360"/>
            <a:ext cx="761400" cy="761400"/>
          </a:xfrm>
          <a:prstGeom prst="rect">
            <a:avLst/>
          </a:prstGeom>
          <a:ln>
            <a:noFill/>
          </a:ln>
        </p:spPr>
      </p:pic>
      <p:pic>
        <p:nvPicPr>
          <p:cNvPr id="417" name="Picture 416"/>
          <p:cNvPicPr/>
          <p:nvPr/>
        </p:nvPicPr>
        <p:blipFill>
          <a:blip r:embed="rId3"/>
          <a:stretch/>
        </p:blipFill>
        <p:spPr>
          <a:xfrm>
            <a:off x="3034800" y="2919240"/>
            <a:ext cx="762480" cy="76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pic>
        <p:nvPicPr>
          <p:cNvPr id="144" name="Picture 143"/>
          <p:cNvPicPr/>
          <p:nvPr/>
        </p:nvPicPr>
        <p:blipFill>
          <a:blip r:embed="rId3"/>
          <a:stretch/>
        </p:blipFill>
        <p:spPr>
          <a:xfrm>
            <a:off x="914400" y="1546412"/>
            <a:ext cx="10149840" cy="596786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99040" y="1645920"/>
            <a:ext cx="10739520" cy="548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>
              <a:spcAft>
                <a:spcPts val="1409"/>
              </a:spcAft>
              <a:buClr>
                <a:srgbClr val="04617B"/>
              </a:buClr>
              <a:buSzPct val="45000"/>
            </a:pPr>
            <a:endParaRPr lang="en-US" sz="3200" b="0" strike="noStrike" spc="-1" dirty="0">
              <a:latin typeface="Source Sans Pro"/>
            </a:endParaRPr>
          </a:p>
        </p:txBody>
      </p:sp>
      <p:pic>
        <p:nvPicPr>
          <p:cNvPr id="147" name="Picture 146"/>
          <p:cNvPicPr/>
          <p:nvPr/>
        </p:nvPicPr>
        <p:blipFill>
          <a:blip r:embed="rId3"/>
          <a:stretch/>
        </p:blipFill>
        <p:spPr>
          <a:xfrm>
            <a:off x="914400" y="1645920"/>
            <a:ext cx="10332720" cy="576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pic>
        <p:nvPicPr>
          <p:cNvPr id="150" name="Picture 149"/>
          <p:cNvPicPr/>
          <p:nvPr/>
        </p:nvPicPr>
        <p:blipFill>
          <a:blip r:embed="rId3"/>
          <a:stretch/>
        </p:blipFill>
        <p:spPr>
          <a:xfrm>
            <a:off x="914400" y="1492624"/>
            <a:ext cx="10149840" cy="598025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99040" y="121320"/>
            <a:ext cx="107985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en-US" sz="6000" b="0" strike="noStrike" spc="-1">
                <a:solidFill>
                  <a:srgbClr val="FFFFFF"/>
                </a:solidFill>
                <a:latin typeface="Source Sans Pro Light"/>
              </a:rPr>
              <a:t>Hype or Reality?</a:t>
            </a:r>
          </a:p>
        </p:txBody>
      </p:sp>
      <p:pic>
        <p:nvPicPr>
          <p:cNvPr id="156" name="Picture 155"/>
          <p:cNvPicPr/>
          <p:nvPr/>
        </p:nvPicPr>
        <p:blipFill>
          <a:blip r:embed="rId3"/>
          <a:stretch/>
        </p:blipFill>
        <p:spPr>
          <a:xfrm>
            <a:off x="365760" y="1559859"/>
            <a:ext cx="11265946" cy="60001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4984</TotalTime>
  <Words>454</Words>
  <Application>Microsoft Macintosh PowerPoint</Application>
  <PresentationFormat>Custom</PresentationFormat>
  <Paragraphs>106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DejaVu Sans</vt:lpstr>
      <vt:lpstr>Source Sans Pro</vt:lpstr>
      <vt:lpstr>Source Sans Pro Black</vt:lpstr>
      <vt:lpstr>Source Sans Pro Light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History of AI</vt:lpstr>
      <vt:lpstr>PowerPoint Presentation</vt:lpstr>
      <vt:lpstr>The History of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Microsoft Office User</cp:lastModifiedBy>
  <cp:revision>66</cp:revision>
  <cp:lastPrinted>2019-08-17T17:07:29Z</cp:lastPrinted>
  <dcterms:created xsi:type="dcterms:W3CDTF">2018-11-29T12:24:22Z</dcterms:created>
  <dcterms:modified xsi:type="dcterms:W3CDTF">2019-08-19T19:32:58Z</dcterms:modified>
  <dc:language>en-US</dc:language>
</cp:coreProperties>
</file>